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23"/>
  </p:notesMasterIdLst>
  <p:sldIdLst>
    <p:sldId id="411" r:id="rId2"/>
    <p:sldId id="257" r:id="rId3"/>
    <p:sldId id="258" r:id="rId4"/>
    <p:sldId id="420" r:id="rId5"/>
    <p:sldId id="259" r:id="rId6"/>
    <p:sldId id="260" r:id="rId7"/>
    <p:sldId id="261" r:id="rId8"/>
    <p:sldId id="412" r:id="rId9"/>
    <p:sldId id="414" r:id="rId10"/>
    <p:sldId id="415" r:id="rId11"/>
    <p:sldId id="262" r:id="rId12"/>
    <p:sldId id="263" r:id="rId13"/>
    <p:sldId id="264" r:id="rId14"/>
    <p:sldId id="417" r:id="rId15"/>
    <p:sldId id="418" r:id="rId16"/>
    <p:sldId id="419" r:id="rId17"/>
    <p:sldId id="416" r:id="rId18"/>
    <p:sldId id="421" r:id="rId19"/>
    <p:sldId id="266" r:id="rId20"/>
    <p:sldId id="267" r:id="rId21"/>
    <p:sldId id="41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949F0-FA12-4B3A-BC1C-EB9D92A1812B}" type="datetimeFigureOut">
              <a:rPr lang="uk-UA" smtClean="0"/>
              <a:t>08.12.2021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5C9FF-D301-43FB-9C8D-425EC9CF3C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771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FCB3EB2-E34F-42D9-A0BB-462E5DB456F3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uk-U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6FBA7-C848-414E-AD53-3151F59F935E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383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5998-4095-490B-88BB-2E0E49F0BB8D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7130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5998-4095-490B-88BB-2E0E49F0BB8D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5457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5998-4095-490B-88BB-2E0E49F0BB8D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151079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5998-4095-490B-88BB-2E0E49F0BB8D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447391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5998-4095-490B-88BB-2E0E49F0BB8D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31041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D2A-72E8-45E1-9709-2C586E7B0653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6215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8B46-87DF-43C9-B154-B32F68A5BB71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485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8EA4-13CD-4F45-B6D2-2BBB0DFC7170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6903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C195-ED82-4EAD-ABC6-AFAE84845FB8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865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69EBB-BDDB-4F99-A970-B281162D6EEF}" type="datetime1">
              <a:rPr lang="uk-UA" smtClean="0"/>
              <a:t>08.12.2021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307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70F9-1911-4519-BC04-7FED6DA134AE}" type="datetime1">
              <a:rPr lang="uk-UA" smtClean="0"/>
              <a:t>08.12.2021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912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F0B6-99AA-43F1-89AA-6FF4ACDC4A58}" type="datetime1">
              <a:rPr lang="uk-UA" smtClean="0"/>
              <a:t>08.12.2021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456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E7B8-F4CB-4702-B6D7-5EE7A32C0F09}" type="datetime1">
              <a:rPr lang="uk-UA" smtClean="0"/>
              <a:t>08.12.2021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6668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2F7E3-66B1-480C-8116-5F19A33357D7}" type="datetime1">
              <a:rPr lang="uk-UA" smtClean="0"/>
              <a:t>08.12.2021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499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93EF-4625-4316-90C9-17433AB0EBA1}" type="datetime1">
              <a:rPr lang="uk-UA" smtClean="0"/>
              <a:t>08.12.2021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227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95998-4095-490B-88BB-2E0E49F0BB8D}" type="datetime1">
              <a:rPr lang="uk-UA" smtClean="0"/>
              <a:t>08.12.2021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556025-8499-4AE1-A989-A7E89A1DFA0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432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81438" y="1021524"/>
            <a:ext cx="7452320" cy="1213918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Київський національний</a:t>
            </a:r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торговельно-економічний університет</a:t>
            </a:r>
            <a:b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uk-UA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комп'ютерних наук та інформаційних систем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96833" y="3035214"/>
            <a:ext cx="9798333" cy="172102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uk-UA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ВИПУСКНА КВАЛІФІКАЦІЙНА РОБОТА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інформаційного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чат-бота для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підтримки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освітнього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процесу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середовищі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Telegram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7" name="Text Box 9"/>
          <p:cNvSpPr txBox="1">
            <a:spLocks noChangeArrowheads="1"/>
          </p:cNvSpPr>
          <p:nvPr/>
        </p:nvSpPr>
        <p:spPr bwMode="auto">
          <a:xfrm>
            <a:off x="7473938" y="4904798"/>
            <a:ext cx="40157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 керівник: кандидат фізико-математичних наук, доцент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Самойленко Ганна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Тимофіївна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381" y="12875"/>
            <a:ext cx="2978944" cy="288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TextBox 1"/>
          <p:cNvSpPr txBox="1">
            <a:spLocks noChangeArrowheads="1"/>
          </p:cNvSpPr>
          <p:nvPr/>
        </p:nvSpPr>
        <p:spPr bwMode="auto">
          <a:xfrm>
            <a:off x="386831" y="4820813"/>
            <a:ext cx="433123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Виконав:</a:t>
            </a:r>
          </a:p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2м курсу 3 групи</a:t>
            </a:r>
          </a:p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Солодкий Микола Андрійович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4999131-FA2A-47F7-B629-EF7CECF68C88}"/>
              </a:ext>
            </a:extLst>
          </p:cNvPr>
          <p:cNvCxnSpPr>
            <a:cxnSpLocks/>
          </p:cNvCxnSpPr>
          <p:nvPr/>
        </p:nvCxnSpPr>
        <p:spPr>
          <a:xfrm flipV="1">
            <a:off x="5088839" y="1823553"/>
            <a:ext cx="6002717" cy="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D788C5B-F698-4A74-8334-A1ADCC5A0A5E}"/>
              </a:ext>
            </a:extLst>
          </p:cNvPr>
          <p:cNvCxnSpPr>
            <a:cxnSpLocks/>
          </p:cNvCxnSpPr>
          <p:nvPr/>
        </p:nvCxnSpPr>
        <p:spPr>
          <a:xfrm flipV="1">
            <a:off x="1872853" y="3605349"/>
            <a:ext cx="8394553" cy="1416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E13EB3-D754-4543-B810-84FB1D55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2862" y="6119000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uk-UA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5B6BA5-2C0B-4D1C-8BE3-CF6330E3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7" y="2449524"/>
            <a:ext cx="11600404" cy="1743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A0F29-5FE4-41B7-9D3B-CD40E5F366B9}"/>
              </a:ext>
            </a:extLst>
          </p:cNvPr>
          <p:cNvSpPr txBox="1"/>
          <p:nvPr/>
        </p:nvSpPr>
        <p:spPr>
          <a:xfrm>
            <a:off x="2673435" y="5593676"/>
            <a:ext cx="6845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5. </a:t>
            </a:r>
            <a:r>
              <a:rPr lang="uk-UA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</a:t>
            </a:r>
            <a:r>
              <a:rPr lang="uk-UA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датафрейма</a:t>
            </a:r>
            <a:endParaRPr lang="uk-U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0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FF85FC-BFC9-4B09-9B42-0C61D934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6225" y="6316188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uk-UA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ABA33-2608-4767-B767-F7EC29D7D5F5}"/>
              </a:ext>
            </a:extLst>
          </p:cNvPr>
          <p:cNvSpPr txBox="1"/>
          <p:nvPr/>
        </p:nvSpPr>
        <p:spPr>
          <a:xfrm>
            <a:off x="1697322" y="6334780"/>
            <a:ext cx="8787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Рис.6. 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Стартове меню «Інформаційний чат-бот КНТЕУ»</a:t>
            </a:r>
            <a:endParaRPr lang="uk-UA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68A2D0-BEC3-4E48-B788-D6DD7CAB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15" y="77505"/>
            <a:ext cx="6995637" cy="61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9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65D2FD5-1F5F-473B-A18B-2C0992F1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1116" y="6371867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uk-U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A2B9B5-420C-4177-BEB5-FBAF8D186D10}"/>
              </a:ext>
            </a:extLst>
          </p:cNvPr>
          <p:cNvSpPr txBox="1"/>
          <p:nvPr/>
        </p:nvSpPr>
        <p:spPr>
          <a:xfrm>
            <a:off x="2509569" y="6292820"/>
            <a:ext cx="7172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7. </a:t>
            </a:r>
            <a:r>
              <a:rPr lang="uk-UA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Карта університету та адреси корпусів</a:t>
            </a:r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581EF6-F0CC-4287-9E11-D30F8F8B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74" y="135323"/>
            <a:ext cx="4159249" cy="61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9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9360A5-15C9-45C9-A152-85422B76112C}"/>
              </a:ext>
            </a:extLst>
          </p:cNvPr>
          <p:cNvSpPr txBox="1"/>
          <p:nvPr/>
        </p:nvSpPr>
        <p:spPr>
          <a:xfrm>
            <a:off x="1479316" y="6132485"/>
            <a:ext cx="9233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Рис.8. </a:t>
            </a: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Виклик останніх новин із сайту </a:t>
            </a:r>
            <a:r>
              <a:rPr lang="uk-UA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університета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BAB398F-C898-4804-B927-0C84F39E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7214" y="6242311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uk-U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4B2776-FC00-4E99-B42C-A977A6D6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0" y="88237"/>
            <a:ext cx="46005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3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7983E5-9DFD-4AD7-AD7C-E020F872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719" y="6213891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uk-U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CB3623-CC0E-4EB9-9960-017FB55A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18" y="451513"/>
            <a:ext cx="9351963" cy="4844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80102-27C1-415F-9BC1-8E26345180C0}"/>
              </a:ext>
            </a:extLst>
          </p:cNvPr>
          <p:cNvSpPr txBox="1"/>
          <p:nvPr/>
        </p:nvSpPr>
        <p:spPr>
          <a:xfrm>
            <a:off x="3819524" y="5748974"/>
            <a:ext cx="455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Рис.9. </a:t>
            </a: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Меню факультетів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58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B06A7D-A2D5-4712-84BB-92D4EC5F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3479" y="6223924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uk-U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B1C487-6E3C-49BB-A497-CE802BEF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634076"/>
            <a:ext cx="10206038" cy="4532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EE443F-4745-4DCA-9686-3B1C34D7E8B0}"/>
              </a:ext>
            </a:extLst>
          </p:cNvPr>
          <p:cNvSpPr txBox="1"/>
          <p:nvPr/>
        </p:nvSpPr>
        <p:spPr>
          <a:xfrm>
            <a:off x="3876675" y="5577593"/>
            <a:ext cx="4438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Рис.10. </a:t>
            </a:r>
            <a:r>
              <a:rPr lang="uk-UA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Меню курсів</a:t>
            </a:r>
            <a:endParaRPr lang="uk-U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06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ED5D69-0621-485D-AE14-FD05A71D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669" y="6231143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uk-U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4D0252-0736-4E41-94B8-6802C8315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22"/>
          <a:stretch/>
        </p:blipFill>
        <p:spPr bwMode="auto">
          <a:xfrm>
            <a:off x="543661" y="1833562"/>
            <a:ext cx="11104678" cy="2535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E33771-CE1C-4239-8EF0-BF3D05FE0D3C}"/>
              </a:ext>
            </a:extLst>
          </p:cNvPr>
          <p:cNvSpPr txBox="1"/>
          <p:nvPr/>
        </p:nvSpPr>
        <p:spPr>
          <a:xfrm>
            <a:off x="4080319" y="5247372"/>
            <a:ext cx="4031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Рис.11. </a:t>
            </a:r>
            <a:r>
              <a:rPr lang="uk-UA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Меню груп</a:t>
            </a:r>
            <a:endParaRPr lang="uk-U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9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F09DCA-F4F6-4C79-AC39-776E8299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5924" y="6226795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uk-U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355B7-93E2-43EF-9A55-5EC4E335C9AF}"/>
              </a:ext>
            </a:extLst>
          </p:cNvPr>
          <p:cNvSpPr txBox="1"/>
          <p:nvPr/>
        </p:nvSpPr>
        <p:spPr>
          <a:xfrm>
            <a:off x="2158062" y="6086191"/>
            <a:ext cx="7875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Рис.12. Розклад пар групи на два тижні</a:t>
            </a:r>
            <a:endParaRPr lang="uk-UA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28B1C7-BEBC-4E33-A5AE-495302FF2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7" y="231649"/>
            <a:ext cx="8226425" cy="58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5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4E3AF-38A2-4980-9281-95B6C81F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516" y="5997155"/>
            <a:ext cx="6299729" cy="675736"/>
          </a:xfrm>
        </p:spPr>
        <p:txBody>
          <a:bodyPr/>
          <a:lstStyle/>
          <a:p>
            <a:r>
              <a:rPr lang="uk-U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Демонстрація роботи чат-бота</a:t>
            </a:r>
          </a:p>
        </p:txBody>
      </p:sp>
      <p:pic>
        <p:nvPicPr>
          <p:cNvPr id="5" name="чатбот_демонстрація">
            <a:hlinkClick r:id="" action="ppaction://media"/>
            <a:extLst>
              <a:ext uri="{FF2B5EF4-FFF2-40B4-BE49-F238E27FC236}">
                <a16:creationId xmlns:a16="http://schemas.microsoft.com/office/drawing/2014/main" id="{0618E000-F5CE-44E8-98DD-27AB3DE945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7337" y="202361"/>
            <a:ext cx="5798089" cy="5623294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CF33F6-5930-42F5-82B5-3C55F89B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3312" y="6152460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uk-UA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8693A41-18B7-43BF-B3D8-1F668939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234950"/>
            <a:ext cx="11820525" cy="64325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 і висновки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uk-UA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випускній кваліфікаційній роботі </a:t>
            </a: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було проведено аналіз сучасних інформаційних технологій щодо їх використання у сучасному освітньому процесі. Розглянуто теоретичні основи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технологій, а саме сутність поняття «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технологія». Визначено, що використання чат-бота значно полегшує отримання необхідної інформації користувачеві.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Створено модель функціонування чат-бота, що відповідає поставленій задачі. </a:t>
            </a:r>
            <a:r>
              <a:rPr lang="uk-UA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Покроково</a:t>
            </a: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описана методика створення власного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 </a:t>
            </a: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чат-бота від реєстрації у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BotFather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впровадження в роботу. Структуру чат-бота створено за допомогою програми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Code. </a:t>
            </a: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результаті цього створений інтуїтивно зрозумілий інтерфейс користувача, що допомагає використовувати веб-ресурс в повному обсязі.</a:t>
            </a:r>
          </a:p>
          <a:p>
            <a:pPr marL="0" indent="0">
              <a:buNone/>
            </a:pPr>
            <a:endParaRPr lang="uk-UA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uk-UA" sz="25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F0A297-B0AF-4181-9884-FA0F14FC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972" y="6257925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uk-UA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78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213E534-029B-4591-B4AB-39B817B3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76200"/>
            <a:ext cx="11877675" cy="6619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Сучасні технології проникли в усі сфери діяльності, і вища освіта не є винятком. Кожна сучасна освітня організація має свій сайт, електронний освітній портал та корпоративний портал. У зв’язку з функціонуванням єдиного інформаційного простору в університеті є доречним використання існуючої інформаційної системи для створення на її базі інформаційного чат-бота. </a:t>
            </a:r>
          </a:p>
          <a:p>
            <a:pPr marL="0" indent="0">
              <a:buNone/>
            </a:pP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Метою випускної кваліфікаційної роботи є </a:t>
            </a:r>
            <a:r>
              <a:rPr lang="uk-UA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обґрунтування та розробка чат-бота у середовищі месенджера Telegram із урахуванням сучасних світових тенденцій розробки функціональних інформаційних структур.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досягнення поставленої мети, необхідно виконати наступні завдання:</a:t>
            </a:r>
          </a:p>
          <a:p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теоретичні дослідження існуючих чат-ботів;</a:t>
            </a:r>
          </a:p>
          <a:p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Дослідити можливості мови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розробки веб-додатків;</a:t>
            </a:r>
          </a:p>
          <a:p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Дослідити існуючі аналогічні чат-боти;</a:t>
            </a:r>
          </a:p>
          <a:p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Розробити модель роботи чат-бота в месенджері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 </a:t>
            </a: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отримання розкладу занять студентів КНТЕУ;</a:t>
            </a:r>
          </a:p>
          <a:p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Виконати програмну реалізацію чат-бота для отримання розкладу занять студентів КНТЕУ.</a:t>
            </a:r>
          </a:p>
          <a:p>
            <a:pPr marL="0" indent="0">
              <a:buNone/>
            </a:pP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 дослідження: </a:t>
            </a:r>
            <a:r>
              <a:rPr lang="uk-UA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механізми функціонування інформаційних чат-ботів.</a:t>
            </a:r>
            <a:endParaRPr lang="uk-UA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F2B0A56-BF00-47BC-AB0F-90F59AD8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335" y="6239770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uk-UA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0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3A69E8D-6EDA-4C3D-98AC-A1B2A0128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61924"/>
            <a:ext cx="11839575" cy="6543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Створений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Telegram-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 надає можливість:</a:t>
            </a:r>
          </a:p>
          <a:p>
            <a:pPr marL="534988" indent="-182563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користувачеві отримувати необхідну інформацію, не проходячи додаткової реєстрації, окрім як у самому месенджері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Telegram;</a:t>
            </a:r>
          </a:p>
          <a:p>
            <a:pPr marL="534988" indent="-182563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отримати інформацію про розташування корпусів університету;</a:t>
            </a:r>
          </a:p>
          <a:p>
            <a:pPr marL="534988" indent="-182563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переглянути інформацію про факультети і кафедри;</a:t>
            </a:r>
          </a:p>
          <a:p>
            <a:pPr marL="534988" indent="-182563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отримати інформацію щодо потрібного розкладу, не відвідуючи сайт університету;</a:t>
            </a:r>
          </a:p>
          <a:p>
            <a:pPr marL="534988" indent="-182563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економити час, оскільки вся необхідна інформація вже зібрана в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Telegram-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боті.</a:t>
            </a:r>
          </a:p>
          <a:p>
            <a:pPr marL="0" indent="0">
              <a:buNone/>
            </a:pP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 основі проведених в </a:t>
            </a:r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випускній кваліфікаційній роботі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досліджень і розробленого проекту були визначені основні напрями вдосконалення розробленого чат-боту, а саме:</a:t>
            </a:r>
          </a:p>
          <a:p>
            <a:pPr marL="534988" indent="-182563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Розширення функціоналу надання розкладів занять, можливість переглянути розклад екзаменаційної сесії;</a:t>
            </a:r>
          </a:p>
          <a:p>
            <a:pPr marL="534988" indent="-182563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Сповіщення користувача про найближчі заходи у університеті із можливістю їх налаштування;</a:t>
            </a:r>
          </a:p>
          <a:p>
            <a:pPr marL="534988" indent="-182563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Сповіщення про можливі зміни у розкладі занять.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B70F08-8C4A-4925-A422-91B60903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719" y="6239770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uk-U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0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52A5FE0-9CA6-4D49-B19D-D05CD6A3D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03" y="167780"/>
            <a:ext cx="11778143" cy="6501468"/>
          </a:xfrm>
        </p:spPr>
        <p:txBody>
          <a:bodyPr/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Дякую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увагу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uk-UA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6076A17-149B-4BDE-BCB9-4E1DE7A0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8588" y="6304123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uk-UA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5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F669BDB-285F-454D-A564-491F9EEBF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7" y="143690"/>
            <a:ext cx="11896725" cy="6428559"/>
          </a:xfrm>
        </p:spPr>
        <p:txBody>
          <a:bodyPr>
            <a:noAutofit/>
          </a:bodyPr>
          <a:lstStyle/>
          <a:p>
            <a:pPr marL="361950" indent="0" algn="just">
              <a:spcAft>
                <a:spcPts val="800"/>
              </a:spcAft>
              <a:buNone/>
            </a:pP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дослідження: методи та технології розробки чат-ботів.</a:t>
            </a:r>
          </a:p>
          <a:p>
            <a:pPr marL="361950" indent="0" algn="just">
              <a:spcAft>
                <a:spcPts val="800"/>
              </a:spcAft>
              <a:buNone/>
            </a:pPr>
            <a:r>
              <a:rPr lang="uk-UA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Інформаційна база дослідження: наукові публікації вітчизняних та зарубіжних фахівців, електронні ресурси Інтернет, навчальні посібники, видані Міністерством освіти та науки України.</a:t>
            </a:r>
            <a:endParaRPr lang="uk-UA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Для практичного вирішення поставлених задач використовувалися такі методи: </a:t>
            </a:r>
          </a:p>
          <a:p>
            <a:pPr algn="just"/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загальнонауковий аналітичний метод;</a:t>
            </a:r>
          </a:p>
          <a:p>
            <a:pPr algn="just"/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програмного моделювання для побудови оптимальної архітектури веб-додатку;</a:t>
            </a:r>
          </a:p>
          <a:p>
            <a:pPr algn="just"/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порівняльного аналізу для порівняння аналогічних чат-ботів інших університетів;</a:t>
            </a:r>
          </a:p>
          <a:p>
            <a:pPr algn="just"/>
            <a:r>
              <a:rPr lang="uk-UA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об’єктно-орієнтованого програмування для створення інформаційного чат-бота для підтримки освітнього процесу в середовищі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Telegram.</a:t>
            </a:r>
            <a:endParaRPr lang="uk-UA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0" algn="just">
              <a:buNone/>
            </a:pPr>
            <a:r>
              <a:rPr lang="uk-UA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Наукова новизна одержаних результатів полягає в ґрунтовному аналізі і дослідженні типів чат-ботів і удосконаленню механізмів їх ефективного використання у навчальному процесі.</a:t>
            </a: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6812BAD-6290-4BD3-809F-098EC0F3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5767" y="6219645"/>
            <a:ext cx="889126" cy="49466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uk-UA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76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6C8BF04-B7DF-4EF3-9D54-207B85F3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49" y="248195"/>
            <a:ext cx="11325497" cy="6257108"/>
          </a:xfrm>
        </p:spPr>
        <p:txBody>
          <a:bodyPr/>
          <a:lstStyle/>
          <a:p>
            <a:pPr marL="0" indent="0" algn="just">
              <a:buNone/>
            </a:pPr>
            <a:r>
              <a:rPr lang="uk-U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Практичне значення. Матеріали </a:t>
            </a:r>
            <a:r>
              <a:rPr lang="uk-UA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випускної кваліфікаційної роботи </a:t>
            </a:r>
            <a:r>
              <a:rPr lang="uk-U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можуть бути використані для розгортання на базі існуючої інформаційної інфраструктури вищого навчального закладу інформаційного чат-бота для підтримки освітнього процесу в середовищі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Telegram.</a:t>
            </a:r>
            <a:endParaRPr lang="uk-UA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uk-UA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Публікації. Результати дослідження опубліковано у збірнику наукових статей студентів, які здобувають освітній ступінь магістра за спеціалізацією «Комп’ютерні науки» КНТЕУ на тему: «Створення інформаційного чат-бота для підтримки освітнього процесу в середовищі 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Telegram</a:t>
            </a:r>
            <a:r>
              <a:rPr lang="uk-UA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», 2021 р. </a:t>
            </a: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5FE353-A491-4FDB-9C80-7B95038C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467" y="6244680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uk-UA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1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6B439BD-81CD-483D-B844-2600436BC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" y="185737"/>
            <a:ext cx="11877675" cy="6486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</a:p>
          <a:p>
            <a:pPr marL="0" indent="0">
              <a:buNone/>
            </a:pPr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ru-RU" sz="2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Перший </a:t>
            </a:r>
            <a:r>
              <a:rPr lang="uk-UA" sz="2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розділ</a:t>
            </a:r>
            <a:r>
              <a:rPr lang="ru-RU" sz="2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uk-UA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рисвячено</a:t>
            </a:r>
            <a:r>
              <a:rPr lang="uk-UA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дослідженню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понять веб-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технологія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веб-програмування та чат-бот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Проведено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аналіз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мультимедійних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елементів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розглянуто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мови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веб-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програмування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визначено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види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чат-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ботів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можливе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ru-RU" sz="2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У другому </a:t>
            </a:r>
            <a:r>
              <a:rPr lang="ru-RU" sz="25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розділі</a:t>
            </a:r>
            <a:r>
              <a:rPr lang="ru-RU" sz="2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розглянуто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засоби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конструювання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чат-ботів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досліджено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особливості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мови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програмування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Python, </a:t>
            </a:r>
            <a:r>
              <a:rPr lang="uk-UA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розглянуто бібліотеки, призначені для розробки чат-ботів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проаналізовані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існуючі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аналоги чат-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ботів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месенджері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ru-RU" sz="2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У </a:t>
            </a:r>
            <a:r>
              <a:rPr lang="ru-RU" sz="25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третьому</a:t>
            </a:r>
            <a:r>
              <a:rPr lang="ru-RU" sz="2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розділі</a:t>
            </a:r>
            <a:r>
              <a:rPr lang="ru-RU" sz="2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представлена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програмна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розробка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інформаційного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чат-боту.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Розроблено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функціонування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чат-боту. Детально описано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технологію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розробки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Розроблено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технологію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інформаційного</a:t>
            </a:r>
            <a:r>
              <a:rPr lang="ru-RU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чат-боту.</a:t>
            </a: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D49D08-02D9-4982-9139-7168CB85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851" y="6307137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uk-U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02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E05E213-5841-4098-BA06-CF0F66DF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99" y="180975"/>
            <a:ext cx="11915775" cy="59531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  <a:p>
            <a:pPr marL="0" indent="0" algn="ctr">
              <a:buNone/>
            </a:pPr>
            <a:endParaRPr lang="uk-UA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2EFC78-B5AB-4836-BE5E-D67E4DDD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2935" y="6390901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uk-UA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30E9D1-6BF5-456B-98A5-F355B392C5D6}"/>
              </a:ext>
            </a:extLst>
          </p:cNvPr>
          <p:cNvSpPr txBox="1"/>
          <p:nvPr/>
        </p:nvSpPr>
        <p:spPr>
          <a:xfrm>
            <a:off x="1165287" y="6017362"/>
            <a:ext cx="10463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1. </a:t>
            </a:r>
            <a:r>
              <a:rPr lang="uk-U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Контекстна діаграма процесу надання розкладу навчального процесу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F737B1-8E74-4D74-94C9-D8EF82C0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65" y="321748"/>
            <a:ext cx="10463842" cy="56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C9703D-8B08-4811-B8F9-B494A55A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599" y="6255361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uk-UA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E9F57-0B3B-41E8-B0C4-FB1D57FDE1AA}"/>
              </a:ext>
            </a:extLst>
          </p:cNvPr>
          <p:cNvSpPr txBox="1"/>
          <p:nvPr/>
        </p:nvSpPr>
        <p:spPr>
          <a:xfrm>
            <a:off x="2614418" y="6220376"/>
            <a:ext cx="6963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2. 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Діаграма декомпозиції першого рівня</a:t>
            </a:r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AEA3FE-4F59-4573-9E81-A1C3307C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38" y="237513"/>
            <a:ext cx="10642918" cy="58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9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F6254497-0361-485D-AB1E-EC6A9E28B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31552" y="5927817"/>
            <a:ext cx="9703903" cy="576262"/>
          </a:xfrm>
        </p:spPr>
        <p:txBody>
          <a:bodyPr/>
          <a:lstStyle/>
          <a:p>
            <a:r>
              <a:rPr lang="uk-U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3.</a:t>
            </a:r>
            <a:r>
              <a:rPr lang="uk-UA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Код завантаження HTML-вмісту сторінки</a:t>
            </a:r>
            <a:r>
              <a:rPr lang="uk-U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03D38E3-BBB3-41AC-BEE1-BB8A8935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5455" y="6138954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uk-UA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3F184A-2B2D-4C58-BB0A-7807147E1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4" y="905773"/>
            <a:ext cx="10886804" cy="45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8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E1B917-00C2-488E-9FFF-FDEFE614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599" y="6153506"/>
            <a:ext cx="683339" cy="365125"/>
          </a:xfrm>
        </p:spPr>
        <p:txBody>
          <a:bodyPr/>
          <a:lstStyle/>
          <a:p>
            <a:fld id="{73556025-8499-4AE1-A989-A7E89A1DFA00}" type="slidenum">
              <a:rPr lang="uk-UA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uk-UA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8A354-3E04-4160-9304-7A3C6204BB6C}"/>
              </a:ext>
            </a:extLst>
          </p:cNvPr>
          <p:cNvSpPr txBox="1"/>
          <p:nvPr/>
        </p:nvSpPr>
        <p:spPr>
          <a:xfrm>
            <a:off x="2064509" y="5933856"/>
            <a:ext cx="87358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4. </a:t>
            </a:r>
            <a:r>
              <a:rPr lang="uk-UA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Код завантаження HTML-вмісту сторінки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4F4FFA-53DC-48E1-B22D-211330F5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6" y="1706995"/>
            <a:ext cx="11311207" cy="34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716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540</TotalTime>
  <Words>814</Words>
  <Application>Microsoft Office PowerPoint</Application>
  <PresentationFormat>Широкоэкранный</PresentationFormat>
  <Paragraphs>97</Paragraphs>
  <Slides>21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 New Roman</vt:lpstr>
      <vt:lpstr>Trebuchet MS</vt:lpstr>
      <vt:lpstr>Wingdings 3</vt:lpstr>
      <vt:lpstr>Аспект</vt:lpstr>
      <vt:lpstr>Київський національний торговельно-економічний університет               Кафедра комп'ютерних наук та інформаційних систем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Демонстрація роботи чат-бота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Київський національний торговельно-економічний університет                кафедра комп'ютерних наук та інформаційних систем</dc:title>
  <dc:creator>Mykola Solodkiy</dc:creator>
  <cp:lastModifiedBy>Mykola Solodkiy</cp:lastModifiedBy>
  <cp:revision>136</cp:revision>
  <dcterms:created xsi:type="dcterms:W3CDTF">2020-05-31T07:35:34Z</dcterms:created>
  <dcterms:modified xsi:type="dcterms:W3CDTF">2021-12-08T07:21:46Z</dcterms:modified>
</cp:coreProperties>
</file>